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
      <p:font typeface="Nunito"/>
      <p:regular r:id="rId29"/>
      <p:bold r:id="rId30"/>
      <p:italic r:id="rId31"/>
      <p:boldItalic r:id="rId32"/>
    </p:embeddedFont>
    <p:embeddedFont>
      <p:font typeface="Maven Pro"/>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6.xml"/><Relationship Id="rId33" Type="http://schemas.openxmlformats.org/officeDocument/2006/relationships/font" Target="fonts/MavenPro-regular.fntdata"/><Relationship Id="rId10" Type="http://schemas.openxmlformats.org/officeDocument/2006/relationships/slide" Target="slides/slide5.xml"/><Relationship Id="rId32" Type="http://schemas.openxmlformats.org/officeDocument/2006/relationships/font" Target="fonts/Nunito-boldItalic.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MavenPro-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6fffceed89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6fffceed89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6fffceed89_1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6fffceed8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70/30 data split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6fffceed89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6fffceed89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6fffceed89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6fffceed89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2d176267e58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2d176267e58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6fffceed89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6fffceed89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6fffceed89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6fffceed89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6fffceed89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6fffceed89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6fffceed89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6fffceed89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6fffceed89_1_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6fffceed89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doi.org/10.24432/C5DW2B" TargetMode="External"/><Relationship Id="rId4" Type="http://schemas.openxmlformats.org/officeDocument/2006/relationships/hyperlink" Target="https://doi.org/10.1109/access.2020.3016715" TargetMode="External"/><Relationship Id="rId5" Type="http://schemas.openxmlformats.org/officeDocument/2006/relationships/hyperlink" Target="https://doi.org/10.1016/j.procs.2021.07.062"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390525" y="1660550"/>
            <a:ext cx="8222100" cy="1568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Discovering Patterns in Breast Cancer Diagnosis</a:t>
            </a:r>
            <a:endParaRPr/>
          </a:p>
        </p:txBody>
      </p:sp>
      <p:sp>
        <p:nvSpPr>
          <p:cNvPr id="278" name="Google Shape;278;p13"/>
          <p:cNvSpPr txBox="1"/>
          <p:nvPr>
            <p:ph idx="1" type="subTitle"/>
          </p:nvPr>
        </p:nvSpPr>
        <p:spPr>
          <a:xfrm>
            <a:off x="390525" y="3584797"/>
            <a:ext cx="8222100" cy="700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Prepared by:</a:t>
            </a:r>
            <a:endParaRPr sz="1500"/>
          </a:p>
          <a:p>
            <a:pPr indent="0" lvl="0" marL="0" rtl="0" algn="l">
              <a:spcBef>
                <a:spcPts val="0"/>
              </a:spcBef>
              <a:spcAft>
                <a:spcPts val="0"/>
              </a:spcAft>
              <a:buNone/>
            </a:pPr>
            <a:r>
              <a:rPr lang="en" sz="1500"/>
              <a:t>Bryanna Williams, Biniam Abebe, Guttikonda Bharat, and Maybel Hernandez</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pic>
        <p:nvPicPr>
          <p:cNvPr id="342" name="Google Shape;342;p22"/>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343" name="Google Shape;343;p22"/>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4800"/>
              <a:t>The Problem/Question</a:t>
            </a:r>
            <a:r>
              <a:rPr b="1" lang="en" sz="4800"/>
              <a:t>: </a:t>
            </a:r>
            <a:endParaRPr sz="4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problem</a:t>
            </a:r>
            <a:endParaRPr/>
          </a:p>
        </p:txBody>
      </p:sp>
      <p:sp>
        <p:nvSpPr>
          <p:cNvPr id="349" name="Google Shape;349;p23"/>
          <p:cNvSpPr txBox="1"/>
          <p:nvPr>
            <p:ph idx="1" type="body"/>
          </p:nvPr>
        </p:nvSpPr>
        <p:spPr>
          <a:xfrm>
            <a:off x="1200100" y="1804175"/>
            <a:ext cx="5913900" cy="1713600"/>
          </a:xfrm>
          <a:prstGeom prst="rect">
            <a:avLst/>
          </a:prstGeom>
        </p:spPr>
        <p:txBody>
          <a:bodyPr anchorCtr="0" anchor="t" bIns="91425" lIns="91425" spcFirstLastPara="1" rIns="91425" wrap="square" tIns="91425">
            <a:normAutofit/>
          </a:bodyPr>
          <a:lstStyle/>
          <a:p>
            <a:pPr indent="0" lvl="0" marL="0" rtl="0" algn="ctr">
              <a:lnSpc>
                <a:spcPct val="200000"/>
              </a:lnSpc>
              <a:spcBef>
                <a:spcPts val="0"/>
              </a:spcBef>
              <a:spcAft>
                <a:spcPts val="0"/>
              </a:spcAft>
              <a:buNone/>
            </a:pPr>
            <a:r>
              <a:rPr lang="en" sz="2300">
                <a:solidFill>
                  <a:srgbClr val="303030"/>
                </a:solidFill>
                <a:latin typeface="Times New Roman"/>
                <a:ea typeface="Times New Roman"/>
                <a:cs typeface="Times New Roman"/>
                <a:sym typeface="Times New Roman"/>
              </a:rPr>
              <a:t>How </a:t>
            </a:r>
            <a:r>
              <a:rPr lang="en" sz="2300">
                <a:solidFill>
                  <a:srgbClr val="303030"/>
                </a:solidFill>
                <a:latin typeface="Times New Roman"/>
                <a:ea typeface="Times New Roman"/>
                <a:cs typeface="Times New Roman"/>
                <a:sym typeface="Times New Roman"/>
              </a:rPr>
              <a:t>effective</a:t>
            </a:r>
            <a:r>
              <a:rPr lang="en" sz="2300">
                <a:solidFill>
                  <a:srgbClr val="303030"/>
                </a:solidFill>
                <a:latin typeface="Times New Roman"/>
                <a:ea typeface="Times New Roman"/>
                <a:cs typeface="Times New Roman"/>
                <a:sym typeface="Times New Roman"/>
              </a:rPr>
              <a:t> is linear regression to predicting </a:t>
            </a:r>
            <a:r>
              <a:rPr lang="en" sz="2300">
                <a:solidFill>
                  <a:srgbClr val="303030"/>
                </a:solidFill>
                <a:latin typeface="Times New Roman"/>
                <a:ea typeface="Times New Roman"/>
                <a:cs typeface="Times New Roman"/>
                <a:sym typeface="Times New Roman"/>
              </a:rPr>
              <a:t>accurate</a:t>
            </a:r>
            <a:r>
              <a:rPr lang="en" sz="2300">
                <a:solidFill>
                  <a:srgbClr val="303030"/>
                </a:solidFill>
                <a:latin typeface="Times New Roman"/>
                <a:ea typeface="Times New Roman"/>
                <a:cs typeface="Times New Roman"/>
                <a:sym typeface="Times New Roman"/>
              </a:rPr>
              <a:t> diagnosis?</a:t>
            </a:r>
            <a:endParaRPr sz="1800"/>
          </a:p>
        </p:txBody>
      </p:sp>
      <p:cxnSp>
        <p:nvCxnSpPr>
          <p:cNvPr id="350" name="Google Shape;350;p23"/>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pic>
        <p:nvPicPr>
          <p:cNvPr id="355" name="Google Shape;355;p24"/>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356" name="Google Shape;356;p24"/>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The Methodology:</a:t>
            </a:r>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it works</a:t>
            </a:r>
            <a:endParaRPr/>
          </a:p>
        </p:txBody>
      </p:sp>
      <p:cxnSp>
        <p:nvCxnSpPr>
          <p:cNvPr id="362" name="Google Shape;362;p25"/>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cxnSp>
        <p:nvCxnSpPr>
          <p:cNvPr id="363" name="Google Shape;363;p25"/>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cxnSp>
        <p:nvCxnSpPr>
          <p:cNvPr id="364" name="Google Shape;364;p25"/>
          <p:cNvCxnSpPr/>
          <p:nvPr/>
        </p:nvCxnSpPr>
        <p:spPr>
          <a:xfrm>
            <a:off x="6457563" y="2053100"/>
            <a:ext cx="0" cy="1038600"/>
          </a:xfrm>
          <a:prstGeom prst="straightConnector1">
            <a:avLst/>
          </a:prstGeom>
          <a:noFill/>
          <a:ln cap="flat" cmpd="sng" w="9525">
            <a:solidFill>
              <a:srgbClr val="B7B7B7"/>
            </a:solidFill>
            <a:prstDash val="solid"/>
            <a:round/>
            <a:headEnd len="med" w="med" type="none"/>
            <a:tailEnd len="med" w="med" type="none"/>
          </a:ln>
        </p:spPr>
      </p:cxnSp>
      <p:pic>
        <p:nvPicPr>
          <p:cNvPr id="365" name="Google Shape;365;p25"/>
          <p:cNvPicPr preferRelativeResize="0"/>
          <p:nvPr/>
        </p:nvPicPr>
        <p:blipFill>
          <a:blip r:embed="rId3">
            <a:alphaModFix/>
          </a:blip>
          <a:stretch>
            <a:fillRect/>
          </a:stretch>
        </p:blipFill>
        <p:spPr>
          <a:xfrm>
            <a:off x="428501" y="1233101"/>
            <a:ext cx="7615452" cy="2677300"/>
          </a:xfrm>
          <a:prstGeom prst="rect">
            <a:avLst/>
          </a:prstGeom>
          <a:noFill/>
          <a:ln>
            <a:noFill/>
          </a:ln>
        </p:spPr>
      </p:pic>
      <p:pic>
        <p:nvPicPr>
          <p:cNvPr id="366" name="Google Shape;366;p25"/>
          <p:cNvPicPr preferRelativeResize="0"/>
          <p:nvPr/>
        </p:nvPicPr>
        <p:blipFill>
          <a:blip r:embed="rId4">
            <a:alphaModFix/>
          </a:blip>
          <a:stretch>
            <a:fillRect/>
          </a:stretch>
        </p:blipFill>
        <p:spPr>
          <a:xfrm>
            <a:off x="3395739" y="3394149"/>
            <a:ext cx="5475885" cy="1309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id="371" name="Google Shape;371;p26"/>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372" name="Google Shape;372;p26"/>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The Results:</a:t>
            </a:r>
            <a:endParaRPr/>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27"/>
          <p:cNvSpPr txBox="1"/>
          <p:nvPr>
            <p:ph idx="1" type="body"/>
          </p:nvPr>
        </p:nvSpPr>
        <p:spPr>
          <a:xfrm>
            <a:off x="4841650" y="1223150"/>
            <a:ext cx="4002600" cy="3443700"/>
          </a:xfrm>
          <a:prstGeom prst="rect">
            <a:avLst/>
          </a:prstGeom>
        </p:spPr>
        <p:txBody>
          <a:bodyPr anchorCtr="0" anchor="t" bIns="91425" lIns="91425" spcFirstLastPara="1" rIns="91425" wrap="square" tIns="91425">
            <a:normAutofit/>
          </a:bodyPr>
          <a:lstStyle/>
          <a:p>
            <a:pPr indent="0" lvl="0" marL="0" rtl="0" algn="l">
              <a:lnSpc>
                <a:spcPct val="200000"/>
              </a:lnSpc>
              <a:spcBef>
                <a:spcPts val="0"/>
              </a:spcBef>
              <a:spcAft>
                <a:spcPts val="0"/>
              </a:spcAft>
              <a:buNone/>
            </a:pPr>
            <a:r>
              <a:rPr lang="en" sz="1200">
                <a:solidFill>
                  <a:srgbClr val="000000"/>
                </a:solidFill>
                <a:latin typeface="Times New Roman"/>
                <a:ea typeface="Times New Roman"/>
                <a:cs typeface="Times New Roman"/>
                <a:sym typeface="Times New Roman"/>
              </a:rPr>
              <a:t>60 cases were correctly predicted to be malignant True Negative 106 cases were correctly predicted to be benign False Positives </a:t>
            </a:r>
            <a:endParaRPr sz="1200">
              <a:solidFill>
                <a:srgbClr val="000000"/>
              </a:solidFill>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 sz="1200">
                <a:solidFill>
                  <a:srgbClr val="000000"/>
                </a:solidFill>
                <a:latin typeface="Times New Roman"/>
                <a:ea typeface="Times New Roman"/>
                <a:cs typeface="Times New Roman"/>
                <a:sym typeface="Times New Roman"/>
              </a:rPr>
              <a:t>2 cases were incorrectly predicted as malignant, </a:t>
            </a:r>
            <a:endParaRPr sz="1200">
              <a:solidFill>
                <a:srgbClr val="000000"/>
              </a:solidFill>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 sz="1200">
                <a:solidFill>
                  <a:srgbClr val="000000"/>
                </a:solidFill>
                <a:latin typeface="Times New Roman"/>
                <a:ea typeface="Times New Roman"/>
                <a:cs typeface="Times New Roman"/>
                <a:sym typeface="Times New Roman"/>
              </a:rPr>
              <a:t>3 cases were incorrectly predicted as benign. False Negatives Three cases were incorrectly predicted as benign when they were malignant. </a:t>
            </a:r>
            <a:endParaRPr/>
          </a:p>
        </p:txBody>
      </p:sp>
      <p:pic>
        <p:nvPicPr>
          <p:cNvPr descr="A diagram of a logistic regression model&#10;&#10;Description automatically generated" id="378" name="Google Shape;378;p27"/>
          <p:cNvPicPr preferRelativeResize="0"/>
          <p:nvPr/>
        </p:nvPicPr>
        <p:blipFill>
          <a:blip r:embed="rId3">
            <a:alphaModFix/>
          </a:blip>
          <a:stretch>
            <a:fillRect/>
          </a:stretch>
        </p:blipFill>
        <p:spPr>
          <a:xfrm>
            <a:off x="541775" y="1526390"/>
            <a:ext cx="3771825" cy="2837225"/>
          </a:xfrm>
          <a:prstGeom prst="rect">
            <a:avLst/>
          </a:prstGeom>
          <a:noFill/>
          <a:ln>
            <a:noFill/>
          </a:ln>
        </p:spPr>
      </p:pic>
      <p:sp>
        <p:nvSpPr>
          <p:cNvPr id="379" name="Google Shape;379;p2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Results</a:t>
            </a:r>
            <a:endParaRPr sz="2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28"/>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Results</a:t>
            </a:r>
            <a:endParaRPr sz="2800"/>
          </a:p>
        </p:txBody>
      </p:sp>
      <p:sp>
        <p:nvSpPr>
          <p:cNvPr id="385" name="Google Shape;385;p28"/>
          <p:cNvSpPr txBox="1"/>
          <p:nvPr>
            <p:ph idx="1" type="body"/>
          </p:nvPr>
        </p:nvSpPr>
        <p:spPr>
          <a:xfrm>
            <a:off x="4810625" y="1298100"/>
            <a:ext cx="3312000" cy="1590000"/>
          </a:xfrm>
          <a:prstGeom prst="rect">
            <a:avLst/>
          </a:prstGeom>
        </p:spPr>
        <p:txBody>
          <a:bodyPr anchorCtr="0" anchor="t" bIns="91425" lIns="91425" spcFirstLastPara="1" rIns="91425" wrap="square" tIns="91425">
            <a:normAutofit/>
          </a:bodyPr>
          <a:lstStyle/>
          <a:p>
            <a:pPr indent="0" lvl="0" marL="0" rtl="0" algn="l">
              <a:lnSpc>
                <a:spcPct val="200000"/>
              </a:lnSpc>
              <a:spcBef>
                <a:spcPts val="0"/>
              </a:spcBef>
              <a:spcAft>
                <a:spcPts val="0"/>
              </a:spcAft>
              <a:buNone/>
            </a:pPr>
            <a:r>
              <a:rPr lang="en" sz="1200">
                <a:solidFill>
                  <a:srgbClr val="000000"/>
                </a:solidFill>
                <a:latin typeface="Times New Roman"/>
                <a:ea typeface="Times New Roman"/>
                <a:cs typeface="Times New Roman"/>
                <a:sym typeface="Times New Roman"/>
              </a:rPr>
              <a:t>Accuracy: 0.9708 (97.8%), </a:t>
            </a:r>
            <a:endParaRPr sz="1200">
              <a:solidFill>
                <a:srgbClr val="000000"/>
              </a:solidFill>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 sz="1200">
                <a:solidFill>
                  <a:srgbClr val="000000"/>
                </a:solidFill>
                <a:latin typeface="Times New Roman"/>
                <a:ea typeface="Times New Roman"/>
                <a:cs typeface="Times New Roman"/>
                <a:sym typeface="Times New Roman"/>
              </a:rPr>
              <a:t>Precision: 0.9677 (96.77%), </a:t>
            </a:r>
            <a:endParaRPr sz="1200">
              <a:solidFill>
                <a:srgbClr val="000000"/>
              </a:solidFill>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 sz="1200">
                <a:solidFill>
                  <a:srgbClr val="000000"/>
                </a:solidFill>
                <a:latin typeface="Times New Roman"/>
                <a:ea typeface="Times New Roman"/>
                <a:cs typeface="Times New Roman"/>
                <a:sym typeface="Times New Roman"/>
              </a:rPr>
              <a:t>Recall: 0.9524 (95.24%), </a:t>
            </a:r>
            <a:endParaRPr sz="1200">
              <a:solidFill>
                <a:srgbClr val="000000"/>
              </a:solidFill>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 sz="1200">
                <a:solidFill>
                  <a:srgbClr val="000000"/>
                </a:solidFill>
                <a:latin typeface="Times New Roman"/>
                <a:ea typeface="Times New Roman"/>
                <a:cs typeface="Times New Roman"/>
                <a:sym typeface="Times New Roman"/>
              </a:rPr>
              <a:t>F1-Score: 0.9600 (96.00%). </a:t>
            </a:r>
            <a:endParaRPr>
              <a:highlight>
                <a:srgbClr val="FFFF00"/>
              </a:highlight>
            </a:endParaRPr>
          </a:p>
        </p:txBody>
      </p:sp>
      <p:pic>
        <p:nvPicPr>
          <p:cNvPr descr="A graph of a graph showing different colored bars&#10;&#10;Description automatically generated with medium confidence" id="386" name="Google Shape;386;p28"/>
          <p:cNvPicPr preferRelativeResize="0"/>
          <p:nvPr/>
        </p:nvPicPr>
        <p:blipFill>
          <a:blip r:embed="rId3">
            <a:alphaModFix/>
          </a:blip>
          <a:stretch>
            <a:fillRect/>
          </a:stretch>
        </p:blipFill>
        <p:spPr>
          <a:xfrm>
            <a:off x="543650" y="1155675"/>
            <a:ext cx="4189950" cy="3246600"/>
          </a:xfrm>
          <a:prstGeom prst="rect">
            <a:avLst/>
          </a:prstGeom>
          <a:noFill/>
          <a:ln>
            <a:noFill/>
          </a:ln>
        </p:spPr>
      </p:pic>
      <p:sp>
        <p:nvSpPr>
          <p:cNvPr id="387" name="Google Shape;387;p28"/>
          <p:cNvSpPr txBox="1"/>
          <p:nvPr/>
        </p:nvSpPr>
        <p:spPr>
          <a:xfrm>
            <a:off x="4914900" y="3037750"/>
            <a:ext cx="3714900" cy="16374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200">
                <a:latin typeface="Times New Roman"/>
                <a:ea typeface="Times New Roman"/>
                <a:cs typeface="Times New Roman"/>
                <a:sym typeface="Times New Roman"/>
              </a:rPr>
              <a:t>Based on these metrics, the Logistic Regression Model performs quite well on all key evaluation aspects. It is highly reliable in identifying true malignant cases and maintains low false positive rates while accurately classifying cases.</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chemeClr val="dk2"/>
              </a:solidFill>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pic>
        <p:nvPicPr>
          <p:cNvPr descr="Overhead shot of young people sitting on a boardwalk" id="392" name="Google Shape;392;p29"/>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sp>
        <p:nvSpPr>
          <p:cNvPr id="393" name="Google Shape;393;p29"/>
          <p:cNvSpPr txBox="1"/>
          <p:nvPr>
            <p:ph type="title"/>
          </p:nvPr>
        </p:nvSpPr>
        <p:spPr>
          <a:xfrm>
            <a:off x="490250" y="488250"/>
            <a:ext cx="44391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3000"/>
              <a:t>Why now?</a:t>
            </a:r>
            <a:endParaRPr b="1" sz="3000"/>
          </a:p>
          <a:p>
            <a:pPr indent="0" lvl="0" marL="0" rtl="0" algn="l">
              <a:spcBef>
                <a:spcPts val="1000"/>
              </a:spcBef>
              <a:spcAft>
                <a:spcPts val="1000"/>
              </a:spcAft>
              <a:buNone/>
            </a:pPr>
            <a:r>
              <a:rPr lang="en" sz="3000"/>
              <a:t>Cancer rates have skyrocketed the past few decades.</a:t>
            </a:r>
            <a:endParaRPr/>
          </a:p>
        </p:txBody>
      </p:sp>
      <p:grpSp>
        <p:nvGrpSpPr>
          <p:cNvPr id="394" name="Google Shape;394;p29"/>
          <p:cNvGrpSpPr/>
          <p:nvPr/>
        </p:nvGrpSpPr>
        <p:grpSpPr>
          <a:xfrm>
            <a:off x="5212394" y="864520"/>
            <a:ext cx="3307407" cy="3307407"/>
            <a:chOff x="5212394" y="864520"/>
            <a:chExt cx="3307407" cy="3307407"/>
          </a:xfrm>
        </p:grpSpPr>
        <p:sp>
          <p:nvSpPr>
            <p:cNvPr id="395" name="Google Shape;395;p29"/>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9"/>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9"/>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9"/>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9"/>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9"/>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9"/>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9"/>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9"/>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9"/>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9"/>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9"/>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9"/>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9"/>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9"/>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9"/>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9"/>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9"/>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9"/>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9"/>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9"/>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9"/>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9"/>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9"/>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9"/>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9"/>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9"/>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9"/>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9"/>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9"/>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9"/>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9"/>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9"/>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9"/>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9"/>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9"/>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9"/>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9"/>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9"/>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9"/>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9"/>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9"/>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9"/>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9"/>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9"/>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9"/>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9"/>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9"/>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9"/>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9"/>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9"/>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9"/>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9"/>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9"/>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9"/>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9"/>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9"/>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9"/>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9"/>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9"/>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9"/>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9"/>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9"/>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9"/>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9"/>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9"/>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9"/>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9"/>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9"/>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9"/>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9"/>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9"/>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9"/>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9"/>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pic>
        <p:nvPicPr>
          <p:cNvPr descr="Closeup from the side of a hand pushing a knob on an audio mixer" id="499" name="Google Shape;499;p30"/>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500" name="Google Shape;500;p30"/>
          <p:cNvSpPr txBox="1"/>
          <p:nvPr>
            <p:ph type="title"/>
          </p:nvPr>
        </p:nvSpPr>
        <p:spPr>
          <a:xfrm>
            <a:off x="265500" y="1830600"/>
            <a:ext cx="4045200" cy="1482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lt1"/>
                </a:solidFill>
              </a:rPr>
              <a:t>The Conclusion</a:t>
            </a:r>
            <a:endParaRPr>
              <a:solidFill>
                <a:schemeClr val="lt1"/>
              </a:solidFill>
            </a:endParaRPr>
          </a:p>
        </p:txBody>
      </p:sp>
      <p:sp>
        <p:nvSpPr>
          <p:cNvPr id="501" name="Google Shape;501;p30"/>
          <p:cNvSpPr txBox="1"/>
          <p:nvPr>
            <p:ph idx="2" type="body"/>
          </p:nvPr>
        </p:nvSpPr>
        <p:spPr>
          <a:xfrm>
            <a:off x="4903700" y="661000"/>
            <a:ext cx="3430500" cy="3870600"/>
          </a:xfrm>
          <a:prstGeom prst="rect">
            <a:avLst/>
          </a:prstGeom>
        </p:spPr>
        <p:txBody>
          <a:bodyPr anchorCtr="0" anchor="t" bIns="91425" lIns="91425" spcFirstLastPara="1" rIns="91425" wrap="square" tIns="91425">
            <a:normAutofit fontScale="55000" lnSpcReduction="20000"/>
          </a:bodyPr>
          <a:lstStyle/>
          <a:p>
            <a:pPr indent="-312420" lvl="0" marL="457200" rtl="0" algn="l">
              <a:spcBef>
                <a:spcPts val="0"/>
              </a:spcBef>
              <a:spcAft>
                <a:spcPts val="0"/>
              </a:spcAft>
              <a:buSzPct val="100000"/>
              <a:buFont typeface="Times New Roman"/>
              <a:buChar char="●"/>
            </a:pPr>
            <a:r>
              <a:rPr lang="en" sz="2400">
                <a:latin typeface="Times New Roman"/>
                <a:ea typeface="Times New Roman"/>
                <a:cs typeface="Times New Roman"/>
                <a:sym typeface="Times New Roman"/>
              </a:rPr>
              <a:t>Logistic regression proved to be efficient for differentiation between benign and malignant cases.</a:t>
            </a:r>
            <a:endParaRPr sz="2400">
              <a:latin typeface="Times New Roman"/>
              <a:ea typeface="Times New Roman"/>
              <a:cs typeface="Times New Roman"/>
              <a:sym typeface="Times New Roman"/>
            </a:endParaRPr>
          </a:p>
          <a:p>
            <a:pPr indent="-312420" lvl="0" marL="457200" rtl="0" algn="l">
              <a:spcBef>
                <a:spcPts val="0"/>
              </a:spcBef>
              <a:spcAft>
                <a:spcPts val="0"/>
              </a:spcAft>
              <a:buSzPct val="100000"/>
              <a:buFont typeface="Times New Roman"/>
              <a:buChar char="●"/>
            </a:pPr>
            <a:r>
              <a:rPr lang="en" sz="2400">
                <a:latin typeface="Times New Roman"/>
                <a:ea typeface="Times New Roman"/>
                <a:cs typeface="Times New Roman"/>
                <a:sym typeface="Times New Roman"/>
              </a:rPr>
              <a:t>The performance metrics such as accuracy, precision, recall, and F1-score showed the reliability of the model.</a:t>
            </a:r>
            <a:endParaRPr sz="2400">
              <a:latin typeface="Times New Roman"/>
              <a:ea typeface="Times New Roman"/>
              <a:cs typeface="Times New Roman"/>
              <a:sym typeface="Times New Roman"/>
            </a:endParaRPr>
          </a:p>
          <a:p>
            <a:pPr indent="-312420" lvl="0" marL="457200" rtl="0" algn="l">
              <a:spcBef>
                <a:spcPts val="0"/>
              </a:spcBef>
              <a:spcAft>
                <a:spcPts val="0"/>
              </a:spcAft>
              <a:buSzPct val="100000"/>
              <a:buFont typeface="Times New Roman"/>
              <a:buChar char="●"/>
            </a:pPr>
            <a:r>
              <a:rPr lang="en" sz="2400">
                <a:latin typeface="Times New Roman"/>
                <a:ea typeface="Times New Roman"/>
                <a:cs typeface="Times New Roman"/>
                <a:sym typeface="Times New Roman"/>
              </a:rPr>
              <a:t>PCA improved the model’s interpretability by concentration on the critical attributes.</a:t>
            </a:r>
            <a:endParaRPr sz="2400">
              <a:latin typeface="Times New Roman"/>
              <a:ea typeface="Times New Roman"/>
              <a:cs typeface="Times New Roman"/>
              <a:sym typeface="Times New Roman"/>
            </a:endParaRPr>
          </a:p>
          <a:p>
            <a:pPr indent="-312420" lvl="0" marL="457200" rtl="0" algn="l">
              <a:spcBef>
                <a:spcPts val="0"/>
              </a:spcBef>
              <a:spcAft>
                <a:spcPts val="0"/>
              </a:spcAft>
              <a:buSzPct val="100000"/>
              <a:buFont typeface="Times New Roman"/>
              <a:buChar char="●"/>
            </a:pPr>
            <a:r>
              <a:rPr lang="en" sz="2400">
                <a:latin typeface="Times New Roman"/>
                <a:ea typeface="Times New Roman"/>
                <a:cs typeface="Times New Roman"/>
                <a:sym typeface="Times New Roman"/>
              </a:rPr>
              <a:t>These results have immediate implications for improving early detection and outcomes in breast cancer.</a:t>
            </a:r>
            <a:endParaRPr sz="2400">
              <a:latin typeface="Times New Roman"/>
              <a:ea typeface="Times New Roman"/>
              <a:cs typeface="Times New Roman"/>
              <a:sym typeface="Times New Roman"/>
            </a:endParaRPr>
          </a:p>
          <a:p>
            <a:pPr indent="-312420" lvl="0" marL="457200" rtl="0" algn="l">
              <a:spcBef>
                <a:spcPts val="0"/>
              </a:spcBef>
              <a:spcAft>
                <a:spcPts val="0"/>
              </a:spcAft>
              <a:buSzPct val="100000"/>
              <a:buFont typeface="Times New Roman"/>
              <a:buChar char="●"/>
            </a:pPr>
            <a:r>
              <a:rPr lang="en" sz="2400">
                <a:latin typeface="Times New Roman"/>
                <a:ea typeface="Times New Roman"/>
                <a:cs typeface="Times New Roman"/>
                <a:sym typeface="Times New Roman"/>
              </a:rPr>
              <a:t>Collaboration across different disciplines is necessary in the improvement of predictive models and the development of precision medicine.</a:t>
            </a:r>
            <a:endParaRPr sz="2400">
              <a:latin typeface="Times New Roman"/>
              <a:ea typeface="Times New Roman"/>
              <a:cs typeface="Times New Roman"/>
              <a:sym typeface="Times New Roman"/>
            </a:endParaRPr>
          </a:p>
          <a:p>
            <a:pPr indent="0" lvl="0" marL="0" rtl="0" algn="l">
              <a:spcBef>
                <a:spcPts val="1200"/>
              </a:spcBef>
              <a:spcAft>
                <a:spcPts val="1200"/>
              </a:spcAft>
              <a:buNone/>
            </a:pPr>
            <a:r>
              <a:t/>
            </a:r>
            <a:endParaRPr sz="24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31"/>
          <p:cNvSpPr txBox="1"/>
          <p:nvPr>
            <p:ph type="title"/>
          </p:nvPr>
        </p:nvSpPr>
        <p:spPr>
          <a:xfrm>
            <a:off x="460950" y="2065350"/>
            <a:ext cx="3687300" cy="1012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507" name="Google Shape;507;p31"/>
          <p:cNvSpPr txBox="1"/>
          <p:nvPr/>
        </p:nvSpPr>
        <p:spPr>
          <a:xfrm>
            <a:off x="3686425" y="717975"/>
            <a:ext cx="5289300" cy="3055200"/>
          </a:xfrm>
          <a:prstGeom prst="rect">
            <a:avLst/>
          </a:prstGeom>
          <a:noFill/>
          <a:ln>
            <a:noFill/>
          </a:ln>
        </p:spPr>
        <p:txBody>
          <a:bodyPr anchorCtr="0" anchor="ctr" bIns="91425" lIns="91425" spcFirstLastPara="1" rIns="91425" wrap="square" tIns="91425">
            <a:noAutofit/>
          </a:bodyPr>
          <a:lstStyle/>
          <a:p>
            <a:pPr indent="-304800" lvl="0" marL="57150" rtl="0" algn="l">
              <a:lnSpc>
                <a:spcPct val="150000"/>
              </a:lnSpc>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Wolberg,William, Mangasarian,Olvi, Street,Nick, and Street,W.. (1995). Breast Cancer Wisconsin (Diagnostic). UCI Machine Learning Repository. </a:t>
            </a:r>
            <a:r>
              <a:rPr lang="en" sz="1200" u="sng">
                <a:solidFill>
                  <a:schemeClr val="lt1"/>
                </a:solidFill>
                <a:latin typeface="Roboto"/>
                <a:ea typeface="Roboto"/>
                <a:cs typeface="Roboto"/>
                <a:sym typeface="Roboto"/>
                <a:hlinkClick r:id="rId3">
                  <a:extLst>
                    <a:ext uri="{A12FA001-AC4F-418D-AE19-62706E023703}">
                      <ahyp:hlinkClr val="tx"/>
                    </a:ext>
                  </a:extLst>
                </a:hlinkClick>
              </a:rPr>
              <a:t>https://doi.org/10.24432/C5DW2B</a:t>
            </a:r>
            <a:r>
              <a:rPr lang="en" sz="1200">
                <a:solidFill>
                  <a:schemeClr val="lt1"/>
                </a:solidFill>
                <a:latin typeface="Roboto"/>
                <a:ea typeface="Roboto"/>
                <a:cs typeface="Roboto"/>
                <a:sym typeface="Roboto"/>
              </a:rPr>
              <a:t>.</a:t>
            </a:r>
            <a:endParaRPr sz="1200">
              <a:solidFill>
                <a:schemeClr val="lt1"/>
              </a:solidFill>
              <a:latin typeface="Roboto"/>
              <a:ea typeface="Roboto"/>
              <a:cs typeface="Roboto"/>
              <a:sym typeface="Roboto"/>
            </a:endParaRPr>
          </a:p>
          <a:p>
            <a:pPr indent="-304800" lvl="0" marL="57150" rtl="0" algn="l">
              <a:lnSpc>
                <a:spcPct val="150000"/>
              </a:lnSpc>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Fatima, N., Liu, L., Hong, S., &amp; Ahmed, H. (2020). Prediction of Breast Cancer, Comparative Review of Machine Learning Techniques, and Their Analysis. </a:t>
            </a:r>
            <a:r>
              <a:rPr i="1" lang="en" sz="1200">
                <a:solidFill>
                  <a:schemeClr val="lt1"/>
                </a:solidFill>
                <a:latin typeface="Roboto"/>
                <a:ea typeface="Roboto"/>
                <a:cs typeface="Roboto"/>
                <a:sym typeface="Roboto"/>
              </a:rPr>
              <a:t>IEEE Access</a:t>
            </a:r>
            <a:r>
              <a:rPr lang="en" sz="1200">
                <a:solidFill>
                  <a:schemeClr val="lt1"/>
                </a:solidFill>
                <a:latin typeface="Roboto"/>
                <a:ea typeface="Roboto"/>
                <a:cs typeface="Roboto"/>
                <a:sym typeface="Roboto"/>
              </a:rPr>
              <a:t>, </a:t>
            </a:r>
            <a:r>
              <a:rPr i="1" lang="en" sz="1200">
                <a:solidFill>
                  <a:schemeClr val="lt1"/>
                </a:solidFill>
                <a:latin typeface="Roboto"/>
                <a:ea typeface="Roboto"/>
                <a:cs typeface="Roboto"/>
                <a:sym typeface="Roboto"/>
              </a:rPr>
              <a:t>8</a:t>
            </a:r>
            <a:r>
              <a:rPr lang="en" sz="1200">
                <a:solidFill>
                  <a:schemeClr val="lt1"/>
                </a:solidFill>
                <a:latin typeface="Roboto"/>
                <a:ea typeface="Roboto"/>
                <a:cs typeface="Roboto"/>
                <a:sym typeface="Roboto"/>
              </a:rPr>
              <a:t>, 150360–150376. </a:t>
            </a:r>
            <a:r>
              <a:rPr lang="en" sz="1200" u="sng">
                <a:solidFill>
                  <a:schemeClr val="lt1"/>
                </a:solidFill>
                <a:latin typeface="Roboto"/>
                <a:ea typeface="Roboto"/>
                <a:cs typeface="Roboto"/>
                <a:sym typeface="Roboto"/>
                <a:hlinkClick r:id="rId4">
                  <a:extLst>
                    <a:ext uri="{A12FA001-AC4F-418D-AE19-62706E023703}">
                      <ahyp:hlinkClr val="tx"/>
                    </a:ext>
                  </a:extLst>
                </a:hlinkClick>
              </a:rPr>
              <a:t>https://doi.org/10.1109/access.2020.3016715</a:t>
            </a:r>
            <a:endParaRPr sz="1200">
              <a:solidFill>
                <a:schemeClr val="lt1"/>
              </a:solidFill>
              <a:latin typeface="Roboto"/>
              <a:ea typeface="Roboto"/>
              <a:cs typeface="Roboto"/>
              <a:sym typeface="Roboto"/>
            </a:endParaRPr>
          </a:p>
          <a:p>
            <a:pPr indent="-304800" lvl="0" marL="57150" rtl="0" algn="l">
              <a:lnSpc>
                <a:spcPct val="150000"/>
              </a:lnSpc>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Naji, M. A., Filali, S. E., Aarika, K., Benlahmar, E. H., Abdelouhahid, R. A., &amp; Debauche, O. (2021). Machine Learning Algorithms For Breast Cancer Prediction And Diagnosis. </a:t>
            </a:r>
            <a:r>
              <a:rPr i="1" lang="en" sz="1200">
                <a:solidFill>
                  <a:schemeClr val="lt1"/>
                </a:solidFill>
                <a:latin typeface="Roboto"/>
                <a:ea typeface="Roboto"/>
                <a:cs typeface="Roboto"/>
                <a:sym typeface="Roboto"/>
              </a:rPr>
              <a:t>Procedia Computer Science</a:t>
            </a:r>
            <a:r>
              <a:rPr lang="en" sz="1200">
                <a:solidFill>
                  <a:schemeClr val="lt1"/>
                </a:solidFill>
                <a:latin typeface="Roboto"/>
                <a:ea typeface="Roboto"/>
                <a:cs typeface="Roboto"/>
                <a:sym typeface="Roboto"/>
              </a:rPr>
              <a:t>, </a:t>
            </a:r>
            <a:r>
              <a:rPr i="1" lang="en" sz="1200">
                <a:solidFill>
                  <a:schemeClr val="lt1"/>
                </a:solidFill>
                <a:latin typeface="Roboto"/>
                <a:ea typeface="Roboto"/>
                <a:cs typeface="Roboto"/>
                <a:sym typeface="Roboto"/>
              </a:rPr>
              <a:t>191</a:t>
            </a:r>
            <a:r>
              <a:rPr lang="en" sz="1200">
                <a:solidFill>
                  <a:schemeClr val="lt1"/>
                </a:solidFill>
                <a:latin typeface="Roboto"/>
                <a:ea typeface="Roboto"/>
                <a:cs typeface="Roboto"/>
                <a:sym typeface="Roboto"/>
              </a:rPr>
              <a:t>, 487–492. </a:t>
            </a:r>
            <a:r>
              <a:rPr lang="en" sz="1200" u="sng">
                <a:solidFill>
                  <a:schemeClr val="lt1"/>
                </a:solidFill>
                <a:latin typeface="Roboto"/>
                <a:ea typeface="Roboto"/>
                <a:cs typeface="Roboto"/>
                <a:sym typeface="Roboto"/>
                <a:hlinkClick r:id="rId5">
                  <a:extLst>
                    <a:ext uri="{A12FA001-AC4F-418D-AE19-62706E023703}">
                      <ahyp:hlinkClr val="tx"/>
                    </a:ext>
                  </a:extLst>
                </a:hlinkClick>
              </a:rPr>
              <a:t>https://doi.org/10.1016/j.procs.2021.07.062</a:t>
            </a:r>
            <a:endParaRPr b="1" i="1" sz="1800">
              <a:solidFill>
                <a:schemeClr val="lt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284" name="Google Shape;284;p14"/>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4800"/>
              <a:t>Introduction</a:t>
            </a:r>
            <a:r>
              <a:rPr b="1" lang="en" sz="4800"/>
              <a:t>: </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Introduction</a:t>
            </a:r>
            <a:endParaRPr/>
          </a:p>
        </p:txBody>
      </p:sp>
      <p:sp>
        <p:nvSpPr>
          <p:cNvPr id="290" name="Google Shape;290;p15"/>
          <p:cNvSpPr txBox="1"/>
          <p:nvPr>
            <p:ph idx="1" type="body"/>
          </p:nvPr>
        </p:nvSpPr>
        <p:spPr>
          <a:xfrm>
            <a:off x="1303800" y="1341375"/>
            <a:ext cx="3738000" cy="31902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Analyzing </a:t>
            </a:r>
            <a:r>
              <a:rPr lang="en" sz="1700">
                <a:solidFill>
                  <a:srgbClr val="303030"/>
                </a:solidFill>
              </a:rPr>
              <a:t> </a:t>
            </a:r>
            <a:r>
              <a:rPr lang="en" sz="1700">
                <a:solidFill>
                  <a:srgbClr val="0D0D0D"/>
                </a:solidFill>
                <a:highlight>
                  <a:srgbClr val="FFFFFF"/>
                </a:highlight>
              </a:rPr>
              <a:t>Breast Cancer Wisconsin (Diagnostic) Data Set from the UC Irvine Machine Learning Repository</a:t>
            </a:r>
            <a:endParaRPr sz="1700">
              <a:solidFill>
                <a:srgbClr val="0D0D0D"/>
              </a:solidFill>
              <a:highlight>
                <a:srgbClr val="FFFFFF"/>
              </a:highlight>
            </a:endParaRPr>
          </a:p>
          <a:p>
            <a:pPr indent="-336550" lvl="0" marL="457200" rtl="0" algn="l">
              <a:spcBef>
                <a:spcPts val="0"/>
              </a:spcBef>
              <a:spcAft>
                <a:spcPts val="0"/>
              </a:spcAft>
              <a:buClr>
                <a:srgbClr val="0D0D0D"/>
              </a:buClr>
              <a:buSzPts val="1700"/>
              <a:buChar char="●"/>
            </a:pPr>
            <a:r>
              <a:rPr lang="en" sz="1700">
                <a:solidFill>
                  <a:srgbClr val="0D0D0D"/>
                </a:solidFill>
                <a:highlight>
                  <a:srgbClr val="FFFFFF"/>
                </a:highlight>
              </a:rPr>
              <a:t>Aim is to determine which methods accurately detects a cancer diagnosis</a:t>
            </a:r>
            <a:endParaRPr sz="1700">
              <a:solidFill>
                <a:srgbClr val="0D0D0D"/>
              </a:solidFill>
              <a:highlight>
                <a:srgbClr val="FFFFFF"/>
              </a:highlight>
            </a:endParaRPr>
          </a:p>
          <a:p>
            <a:pPr indent="-336550" lvl="0" marL="457200" rtl="0" algn="l">
              <a:spcBef>
                <a:spcPts val="0"/>
              </a:spcBef>
              <a:spcAft>
                <a:spcPts val="0"/>
              </a:spcAft>
              <a:buClr>
                <a:srgbClr val="0D0D0D"/>
              </a:buClr>
              <a:buSzPts val="1700"/>
              <a:buChar char="●"/>
            </a:pPr>
            <a:r>
              <a:rPr lang="en" sz="1700">
                <a:solidFill>
                  <a:srgbClr val="0D0D0D"/>
                </a:solidFill>
                <a:highlight>
                  <a:srgbClr val="FFFFFF"/>
                </a:highlight>
              </a:rPr>
              <a:t>Findings could contribute to cancer research efforts</a:t>
            </a:r>
            <a:endParaRPr sz="1700">
              <a:solidFill>
                <a:srgbClr val="0D0D0D"/>
              </a:solidFill>
              <a:highlight>
                <a:srgbClr val="FFFFFF"/>
              </a:highlight>
            </a:endParaRPr>
          </a:p>
        </p:txBody>
      </p:sp>
      <p:pic>
        <p:nvPicPr>
          <p:cNvPr id="291" name="Google Shape;291;p15"/>
          <p:cNvPicPr preferRelativeResize="0"/>
          <p:nvPr/>
        </p:nvPicPr>
        <p:blipFill>
          <a:blip r:embed="rId3">
            <a:alphaModFix/>
          </a:blip>
          <a:stretch>
            <a:fillRect/>
          </a:stretch>
        </p:blipFill>
        <p:spPr>
          <a:xfrm>
            <a:off x="6154075" y="1472750"/>
            <a:ext cx="2238375" cy="2038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16"/>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6"/>
          <p:cNvSpPr txBox="1"/>
          <p:nvPr>
            <p:ph idx="4294967295" type="title"/>
          </p:nvPr>
        </p:nvSpPr>
        <p:spPr>
          <a:xfrm>
            <a:off x="311700" y="220100"/>
            <a:ext cx="8520600" cy="1012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The Team</a:t>
            </a:r>
            <a:endParaRPr/>
          </a:p>
          <a:p>
            <a:pPr indent="0" lvl="0" marL="0" rtl="0" algn="ctr">
              <a:spcBef>
                <a:spcPts val="400"/>
              </a:spcBef>
              <a:spcAft>
                <a:spcPts val="400"/>
              </a:spcAft>
              <a:buNone/>
            </a:pPr>
            <a:r>
              <a:rPr i="1" lang="en" sz="1600"/>
              <a:t>Answer the question, “Why is this research import to us”</a:t>
            </a:r>
            <a:endParaRPr i="1" sz="1600"/>
          </a:p>
        </p:txBody>
      </p:sp>
      <p:sp>
        <p:nvSpPr>
          <p:cNvPr id="298" name="Google Shape;298;p16"/>
          <p:cNvSpPr txBox="1"/>
          <p:nvPr>
            <p:ph idx="4294967295" type="title"/>
          </p:nvPr>
        </p:nvSpPr>
        <p:spPr>
          <a:xfrm>
            <a:off x="231725" y="3047794"/>
            <a:ext cx="2022300" cy="578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1800">
                <a:solidFill>
                  <a:schemeClr val="dk1"/>
                </a:solidFill>
              </a:rPr>
              <a:t>Bryanna Williams</a:t>
            </a:r>
            <a:endParaRPr sz="1800">
              <a:solidFill>
                <a:schemeClr val="dk1"/>
              </a:solidFill>
            </a:endParaRPr>
          </a:p>
        </p:txBody>
      </p:sp>
      <p:sp>
        <p:nvSpPr>
          <p:cNvPr id="299" name="Google Shape;299;p16"/>
          <p:cNvSpPr txBox="1"/>
          <p:nvPr>
            <p:ph idx="4294967295" type="body"/>
          </p:nvPr>
        </p:nvSpPr>
        <p:spPr>
          <a:xfrm>
            <a:off x="231725" y="3572413"/>
            <a:ext cx="2022300" cy="1153800"/>
          </a:xfrm>
          <a:prstGeom prst="rect">
            <a:avLst/>
          </a:prstGeom>
        </p:spPr>
        <p:txBody>
          <a:bodyPr anchorCtr="0" anchor="t" bIns="91425" lIns="91425" spcFirstLastPara="1" rIns="91425" wrap="square" tIns="91425">
            <a:normAutofit fontScale="92500" lnSpcReduction="20000"/>
          </a:bodyPr>
          <a:lstStyle/>
          <a:p>
            <a:pPr indent="0" lvl="0" marL="0" rtl="0" algn="ctr">
              <a:spcBef>
                <a:spcPts val="0"/>
              </a:spcBef>
              <a:spcAft>
                <a:spcPts val="1200"/>
              </a:spcAft>
              <a:buNone/>
            </a:pPr>
            <a:r>
              <a:rPr lang="en" sz="1200"/>
              <a:t>Family members of mine have been diagnosed with cancer. Thankfully, they have survived it. This shows me the importance of early and accurate detection.</a:t>
            </a:r>
            <a:endParaRPr sz="1200">
              <a:solidFill>
                <a:schemeClr val="dk2"/>
              </a:solidFill>
            </a:endParaRPr>
          </a:p>
        </p:txBody>
      </p:sp>
      <p:sp>
        <p:nvSpPr>
          <p:cNvPr id="300" name="Google Shape;300;p16"/>
          <p:cNvSpPr txBox="1"/>
          <p:nvPr>
            <p:ph idx="4294967295" type="title"/>
          </p:nvPr>
        </p:nvSpPr>
        <p:spPr>
          <a:xfrm>
            <a:off x="2449668" y="3047794"/>
            <a:ext cx="2022300" cy="578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solidFill>
                  <a:schemeClr val="dk1"/>
                </a:solidFill>
              </a:rPr>
              <a:t>Biniam Abebe</a:t>
            </a:r>
            <a:endParaRPr sz="1800">
              <a:solidFill>
                <a:schemeClr val="dk1"/>
              </a:solidFill>
            </a:endParaRPr>
          </a:p>
        </p:txBody>
      </p:sp>
      <p:sp>
        <p:nvSpPr>
          <p:cNvPr id="301" name="Google Shape;301;p16"/>
          <p:cNvSpPr txBox="1"/>
          <p:nvPr>
            <p:ph idx="4294967295" type="title"/>
          </p:nvPr>
        </p:nvSpPr>
        <p:spPr>
          <a:xfrm>
            <a:off x="4667629" y="3047794"/>
            <a:ext cx="2022300" cy="578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1800">
                <a:solidFill>
                  <a:schemeClr val="dk1"/>
                </a:solidFill>
              </a:rPr>
              <a:t>Maybel Hernandez</a:t>
            </a:r>
            <a:endParaRPr sz="1800">
              <a:solidFill>
                <a:schemeClr val="dk1"/>
              </a:solidFill>
            </a:endParaRPr>
          </a:p>
        </p:txBody>
      </p:sp>
      <p:sp>
        <p:nvSpPr>
          <p:cNvPr id="302" name="Google Shape;302;p16"/>
          <p:cNvSpPr txBox="1"/>
          <p:nvPr>
            <p:ph idx="4294967295" type="body"/>
          </p:nvPr>
        </p:nvSpPr>
        <p:spPr>
          <a:xfrm>
            <a:off x="4667629" y="3572413"/>
            <a:ext cx="2022300" cy="11538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1200"/>
              </a:spcAft>
              <a:buNone/>
            </a:pPr>
            <a:r>
              <a:rPr lang="en" sz="1200"/>
              <a:t>My mother and father are both cancer survivors thanks in part to early detection and accurate diagnosing of their cancer. </a:t>
            </a:r>
            <a:endParaRPr sz="1200">
              <a:solidFill>
                <a:schemeClr val="dk2"/>
              </a:solidFill>
            </a:endParaRPr>
          </a:p>
        </p:txBody>
      </p:sp>
      <p:sp>
        <p:nvSpPr>
          <p:cNvPr id="303" name="Google Shape;303;p16"/>
          <p:cNvSpPr txBox="1"/>
          <p:nvPr>
            <p:ph idx="4294967295" type="title"/>
          </p:nvPr>
        </p:nvSpPr>
        <p:spPr>
          <a:xfrm>
            <a:off x="6885590" y="3047794"/>
            <a:ext cx="2022300" cy="578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1800">
                <a:solidFill>
                  <a:schemeClr val="dk1"/>
                </a:solidFill>
              </a:rPr>
              <a:t>Guttikonda Bharat </a:t>
            </a:r>
            <a:endParaRPr sz="1800">
              <a:solidFill>
                <a:schemeClr val="dk1"/>
              </a:solidFill>
            </a:endParaRPr>
          </a:p>
        </p:txBody>
      </p:sp>
      <p:sp>
        <p:nvSpPr>
          <p:cNvPr id="304" name="Google Shape;304;p16"/>
          <p:cNvSpPr txBox="1"/>
          <p:nvPr>
            <p:ph idx="4294967295" type="body"/>
          </p:nvPr>
        </p:nvSpPr>
        <p:spPr>
          <a:xfrm>
            <a:off x="6885590" y="3572413"/>
            <a:ext cx="2022300" cy="11538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1200"/>
              </a:spcAft>
              <a:buNone/>
            </a:pPr>
            <a:r>
              <a:rPr lang="en" sz="1200"/>
              <a:t>My </a:t>
            </a:r>
            <a:r>
              <a:rPr lang="en" sz="1200"/>
              <a:t>Grandmother</a:t>
            </a:r>
            <a:r>
              <a:rPr lang="en" sz="1200"/>
              <a:t> was </a:t>
            </a:r>
            <a:r>
              <a:rPr lang="en" sz="1200"/>
              <a:t>affected</a:t>
            </a:r>
            <a:r>
              <a:rPr lang="en" sz="1200"/>
              <a:t> by the cancer </a:t>
            </a:r>
            <a:r>
              <a:rPr lang="en" sz="1200"/>
              <a:t>Unfortunately she expired in the early it was not detected  </a:t>
            </a:r>
            <a:r>
              <a:rPr lang="en" sz="1200"/>
              <a:t> </a:t>
            </a:r>
            <a:endParaRPr sz="1200">
              <a:solidFill>
                <a:schemeClr val="dk2"/>
              </a:solidFill>
            </a:endParaRPr>
          </a:p>
        </p:txBody>
      </p:sp>
      <p:sp>
        <p:nvSpPr>
          <p:cNvPr id="305" name="Google Shape;305;p16"/>
          <p:cNvSpPr txBox="1"/>
          <p:nvPr/>
        </p:nvSpPr>
        <p:spPr>
          <a:xfrm>
            <a:off x="2709325" y="3626500"/>
            <a:ext cx="1503000" cy="115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Nunito"/>
                <a:ea typeface="Nunito"/>
                <a:cs typeface="Nunito"/>
                <a:sym typeface="Nunito"/>
              </a:rPr>
              <a:t>In my work in health care, finding new ways to find current diagnoses is one of my goals</a:t>
            </a:r>
            <a:endParaRPr sz="1200">
              <a:solidFill>
                <a:schemeClr val="dk2"/>
              </a:solidFill>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pic>
        <p:nvPicPr>
          <p:cNvPr id="310" name="Google Shape;310;p17"/>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311" name="Google Shape;311;p17"/>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4800"/>
              <a:t>Exploring the Data</a:t>
            </a:r>
            <a:r>
              <a:rPr b="1" lang="en" sz="4800"/>
              <a:t>: </a:t>
            </a:r>
            <a:endParaRPr sz="4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Exploring the Data</a:t>
            </a:r>
            <a:endParaRPr/>
          </a:p>
        </p:txBody>
      </p:sp>
      <p:sp>
        <p:nvSpPr>
          <p:cNvPr id="317" name="Google Shape;317;p18"/>
          <p:cNvSpPr txBox="1"/>
          <p:nvPr>
            <p:ph idx="1" type="body"/>
          </p:nvPr>
        </p:nvSpPr>
        <p:spPr>
          <a:xfrm>
            <a:off x="1303800" y="1785950"/>
            <a:ext cx="7030500" cy="2541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The dataset consisted of 569 samples and 32 columns of variables</a:t>
            </a:r>
            <a:endParaRPr sz="1600"/>
          </a:p>
          <a:p>
            <a:pPr indent="-330200" lvl="0" marL="457200" rtl="0" algn="l">
              <a:spcBef>
                <a:spcPts val="0"/>
              </a:spcBef>
              <a:spcAft>
                <a:spcPts val="0"/>
              </a:spcAft>
              <a:buSzPts val="1600"/>
              <a:buChar char="●"/>
            </a:pPr>
            <a:r>
              <a:rPr lang="en" sz="1600"/>
              <a:t>Variables included features such as</a:t>
            </a:r>
            <a:endParaRPr sz="1600"/>
          </a:p>
          <a:p>
            <a:pPr indent="-317500" lvl="1" marL="914400" rtl="0" algn="l">
              <a:spcBef>
                <a:spcPts val="0"/>
              </a:spcBef>
              <a:spcAft>
                <a:spcPts val="0"/>
              </a:spcAft>
              <a:buSzPts val="1400"/>
              <a:buChar char="○"/>
            </a:pPr>
            <a:r>
              <a:rPr lang="en" sz="1400"/>
              <a:t>Diameter</a:t>
            </a:r>
            <a:endParaRPr sz="1400"/>
          </a:p>
          <a:p>
            <a:pPr indent="-317500" lvl="1" marL="914400" rtl="0" algn="l">
              <a:spcBef>
                <a:spcPts val="0"/>
              </a:spcBef>
              <a:spcAft>
                <a:spcPts val="0"/>
              </a:spcAft>
              <a:buSzPts val="1400"/>
              <a:buChar char="○"/>
            </a:pPr>
            <a:r>
              <a:rPr lang="en" sz="1400"/>
              <a:t>Symmetry</a:t>
            </a:r>
            <a:endParaRPr sz="1400"/>
          </a:p>
          <a:p>
            <a:pPr indent="-317500" lvl="1" marL="914400" rtl="0" algn="l">
              <a:spcBef>
                <a:spcPts val="0"/>
              </a:spcBef>
              <a:spcAft>
                <a:spcPts val="0"/>
              </a:spcAft>
              <a:buSzPts val="1400"/>
              <a:buChar char="○"/>
            </a:pPr>
            <a:r>
              <a:rPr lang="en" sz="1400"/>
              <a:t>Smoothness</a:t>
            </a:r>
            <a:endParaRPr sz="1400"/>
          </a:p>
          <a:p>
            <a:pPr indent="-330200" lvl="0" marL="457200" rtl="0" algn="l">
              <a:spcBef>
                <a:spcPts val="0"/>
              </a:spcBef>
              <a:spcAft>
                <a:spcPts val="0"/>
              </a:spcAft>
              <a:buSzPts val="1600"/>
              <a:buChar char="●"/>
            </a:pPr>
            <a:r>
              <a:rPr lang="en" sz="1600"/>
              <a:t>The data was collected from images of Fine Needle Aspirates</a:t>
            </a:r>
            <a:endParaRPr sz="1600"/>
          </a:p>
          <a:p>
            <a:pPr indent="0" lvl="0" marL="45720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Exploring the Data</a:t>
            </a:r>
            <a:endParaRPr/>
          </a:p>
        </p:txBody>
      </p:sp>
      <p:sp>
        <p:nvSpPr>
          <p:cNvPr id="323" name="Google Shape;323;p19"/>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324" name="Google Shape;324;p19"/>
          <p:cNvSpPr txBox="1"/>
          <p:nvPr>
            <p:ph idx="2" type="body"/>
          </p:nvPr>
        </p:nvSpPr>
        <p:spPr>
          <a:xfrm>
            <a:off x="5162675" y="1990050"/>
            <a:ext cx="34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This chart is based on 569 cancer diagnostic results where 357 patients had a benign result compared to 212 patients where the results were malignant.</a:t>
            </a:r>
            <a:endParaRPr/>
          </a:p>
        </p:txBody>
      </p:sp>
      <p:pic>
        <p:nvPicPr>
          <p:cNvPr id="325" name="Google Shape;325;p19"/>
          <p:cNvPicPr preferRelativeResize="0"/>
          <p:nvPr/>
        </p:nvPicPr>
        <p:blipFill>
          <a:blip r:embed="rId3">
            <a:alphaModFix/>
          </a:blip>
          <a:stretch>
            <a:fillRect/>
          </a:stretch>
        </p:blipFill>
        <p:spPr>
          <a:xfrm>
            <a:off x="300425" y="1207000"/>
            <a:ext cx="4772025" cy="38195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pic>
        <p:nvPicPr>
          <p:cNvPr id="330" name="Google Shape;330;p20"/>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331" name="Google Shape;331;p20"/>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4800"/>
              <a:t>What we Already Know</a:t>
            </a:r>
            <a:r>
              <a:rPr b="1" lang="en" sz="4800"/>
              <a:t>: </a:t>
            </a:r>
            <a:endParaRPr sz="4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We Already Know</a:t>
            </a:r>
            <a:endParaRPr/>
          </a:p>
        </p:txBody>
      </p:sp>
      <p:sp>
        <p:nvSpPr>
          <p:cNvPr id="337" name="Google Shape;337;p21"/>
          <p:cNvSpPr txBox="1"/>
          <p:nvPr>
            <p:ph idx="1" type="body"/>
          </p:nvPr>
        </p:nvSpPr>
        <p:spPr>
          <a:xfrm>
            <a:off x="1303800" y="1341375"/>
            <a:ext cx="3738000" cy="31902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rgbClr val="0D0D0D"/>
              </a:buClr>
              <a:buSzPts val="1700"/>
              <a:buChar char="●"/>
            </a:pPr>
            <a:r>
              <a:rPr lang="en" sz="1700"/>
              <a:t>A 2020 study reported over 2.2 million new breast cancer </a:t>
            </a:r>
            <a:r>
              <a:rPr lang="en" sz="1700"/>
              <a:t>diagnoses</a:t>
            </a:r>
            <a:endParaRPr sz="1700"/>
          </a:p>
          <a:p>
            <a:pPr indent="-336550" lvl="0" marL="457200" rtl="0" algn="l">
              <a:spcBef>
                <a:spcPts val="0"/>
              </a:spcBef>
              <a:spcAft>
                <a:spcPts val="0"/>
              </a:spcAft>
              <a:buSzPts val="1700"/>
              <a:buChar char="●"/>
            </a:pPr>
            <a:r>
              <a:rPr lang="en" sz="1700"/>
              <a:t>Breast cancer was linked to approx 685,000 deaths that year</a:t>
            </a:r>
            <a:endParaRPr sz="1700"/>
          </a:p>
          <a:p>
            <a:pPr indent="-336550" lvl="0" marL="457200" rtl="0" algn="l">
              <a:spcBef>
                <a:spcPts val="0"/>
              </a:spcBef>
              <a:spcAft>
                <a:spcPts val="0"/>
              </a:spcAft>
              <a:buSzPts val="1700"/>
              <a:buChar char="●"/>
            </a:pPr>
            <a:r>
              <a:rPr lang="en" sz="1700"/>
              <a:t>Researchers have currently used Decision Trees, KNN, Support Vector Machine to study breast cancer</a:t>
            </a:r>
            <a:endParaRPr sz="1700"/>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